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Banking Project: Risk Analytics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applies risk analytics to banking data, building predictive models to classify customer risk levels and support lending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3415"/>
            <a:ext cx="5303996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ML Outcome &amp; Future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1652" y="1907500"/>
            <a:ext cx="392013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Gradient Boosting Performance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31652" y="2475071"/>
            <a:ext cx="6193631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Demonstrated superior performance in classifying risk categories.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652" y="3502700"/>
            <a:ext cx="4396740" cy="33375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1652" y="7107555"/>
            <a:ext cx="6193631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ROC-AUC: 0.8546724217082096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2737" y="1907500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Scope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612737" y="2475071"/>
            <a:ext cx="6193631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model as a web application for real-time assessment.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2737" y="3318510"/>
            <a:ext cx="6193631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explainable AI (SHAP) for transparency.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2737" y="3781782"/>
            <a:ext cx="6193631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dataset with real-time data for better generalization.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12737" y="4625221"/>
            <a:ext cx="6193631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 data pipelines for continuous retraining.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2737" y="5088493"/>
            <a:ext cx="6193631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Extend to credit scoring, customer segmentation, fraud detection.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325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&amp; Solution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288619"/>
            <a:ext cx="7415927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3557" y="228861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1232773" y="25659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232773" y="3056930"/>
            <a:ext cx="676989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customer financial data to identify and classify risk levels, supporting effective risk management and lending decisions.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766191"/>
            <a:ext cx="7415927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33557" y="4766191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0" name="Text 7"/>
          <p:cNvSpPr/>
          <p:nvPr/>
        </p:nvSpPr>
        <p:spPr>
          <a:xfrm>
            <a:off x="1232773" y="5043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Solution Overview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232773" y="5534501"/>
            <a:ext cx="676989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Combines Power BI dashboards for descriptive analysis with ML models for predictive risk assessment, enabling data-driven loan approvals.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525" y="454581"/>
            <a:ext cx="3977521" cy="459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&amp; Connectivity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78525" y="1326833"/>
            <a:ext cx="1836777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About the Dataset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78525" y="1721644"/>
            <a:ext cx="6535103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Contains interlinked tables (Banking Relationship, Client-Banking, Gender, Investment Advisor) with bank and client details.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525" y="2436138"/>
            <a:ext cx="6535103" cy="65351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4393" y="1326833"/>
            <a:ext cx="196548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 Connectivity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24393" y="1721644"/>
            <a:ext cx="6535103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Banking data stored in MySQL, accessed via MySQL Workbench and Python's `pymysql` library for direct querying into Pandas DataFrames.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524393" y="2436138"/>
            <a:ext cx="6535103" cy="2362438"/>
          </a:xfrm>
          <a:prstGeom prst="roundRect">
            <a:avLst>
              <a:gd name="adj" fmla="val 10496"/>
            </a:avLst>
          </a:prstGeom>
          <a:solidFill>
            <a:srgbClr val="171528"/>
          </a:solidFill>
          <a:ln/>
        </p:spPr>
      </p:sp>
      <p:sp>
        <p:nvSpPr>
          <p:cNvPr id="9" name="Shape 6"/>
          <p:cNvSpPr/>
          <p:nvPr/>
        </p:nvSpPr>
        <p:spPr>
          <a:xfrm>
            <a:off x="7516177" y="2436138"/>
            <a:ext cx="6551533" cy="2362438"/>
          </a:xfrm>
          <a:prstGeom prst="roundRect">
            <a:avLst>
              <a:gd name="adj" fmla="val 1050"/>
            </a:avLst>
          </a:prstGeom>
          <a:solidFill>
            <a:srgbClr val="171528"/>
          </a:solidFill>
          <a:ln/>
        </p:spPr>
      </p:sp>
      <p:sp>
        <p:nvSpPr>
          <p:cNvPr id="10" name="Text 7"/>
          <p:cNvSpPr/>
          <p:nvPr/>
        </p:nvSpPr>
        <p:spPr>
          <a:xfrm>
            <a:off x="7681436" y="2560082"/>
            <a:ext cx="6221016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pymysql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conn = pymysql.connect(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host="127.0.0.1",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user="root",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password="",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database="banking_Case"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print("Connected successfully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3797" y="867013"/>
            <a:ext cx="8080296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Exploratory Data Analysis (EDA)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53797" y="2032397"/>
            <a:ext cx="12922806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EDA was crucial for understanding data structure, quality, and patterns to guide feature engineering and modeling.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53797" y="2697123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53797" y="3081218"/>
            <a:ext cx="6339483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853797" y="3264098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Structure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53797" y="3749278"/>
            <a:ext cx="6339483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Examined using `info()`, `describe()`, and `shape` for records, data types, missing values, and distribution.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437120" y="2697123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437120" y="3081218"/>
            <a:ext cx="6339483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7437120" y="3264098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Univariate Analysis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437120" y="3749278"/>
            <a:ext cx="6339483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Analyzed individual variables (age, income, loans) with histograms and bar charts to identify skewness and outliers.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53797" y="4956572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53797" y="5340668"/>
            <a:ext cx="6339483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853797" y="5523548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Bivariate Analysis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853797" y="6008727"/>
            <a:ext cx="6339483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Studied relationships between key variables and target features, uncovering patterns like credit utilization and risk.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437120" y="4956572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7437120" y="5340668"/>
            <a:ext cx="6339483" cy="3048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8" name="Text 16"/>
          <p:cNvSpPr/>
          <p:nvPr/>
        </p:nvSpPr>
        <p:spPr>
          <a:xfrm>
            <a:off x="7437120" y="5523548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Correlation Analysis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437120" y="6008727"/>
            <a:ext cx="6339483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heatmaps to identify relationships among numerical variables and detect multicollinearity, informing feature selection.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641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EDA Visualizations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67013"/>
            <a:ext cx="29207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Univariate Distribution</a:t>
            </a:r>
            <a:endParaRPr lang="en-US" sz="2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387566"/>
            <a:ext cx="3634740" cy="20878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575310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 chart showing the distribution of 'Amount of Credit Cards', with the third category having the highest count.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2767013"/>
            <a:ext cx="38601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Bivariate Analysis: Nationality</a:t>
            </a:r>
            <a:endParaRPr lang="en-US" sz="2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29" y="3387566"/>
            <a:ext cx="3634740" cy="20726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23929" y="573786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Distribution of a predictor by 'Nationality', with Europeans showing the highest count.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765" y="470416"/>
            <a:ext cx="3801785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Correlation Matrix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98765" y="1287661"/>
            <a:ext cx="13432869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Heatmap revealing relationships between financial variables, crucial for feature selection.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765" y="1753791"/>
            <a:ext cx="5562600" cy="39928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98765" y="5939076"/>
            <a:ext cx="13432869" cy="2045375"/>
          </a:xfrm>
          <a:prstGeom prst="roundRect">
            <a:avLst>
              <a:gd name="adj" fmla="val 1254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6385" y="5946696"/>
            <a:ext cx="13417629" cy="7679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77835" y="6056948"/>
            <a:ext cx="995958" cy="54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Estimated Income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2123361" y="6056948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1.00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3465076" y="6056948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0.37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4806791" y="6056948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0.30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148507" y="6056948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0.33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490222" y="6056948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0.26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8831937" y="6056948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0.29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173653" y="6056948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0.26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11515368" y="6056948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0.31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2857083" y="6056948"/>
            <a:ext cx="99595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0.33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06385" y="6714649"/>
            <a:ext cx="13417629" cy="4942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77835" y="6824901"/>
            <a:ext cx="99595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Bank Loans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2123361" y="6824901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0.33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3465076" y="6824901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0.24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4806791" y="6824901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0.37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6148507" y="6824901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1.00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490222" y="6824901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0.37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8831937" y="6824901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0.29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10173653" y="6824901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0.27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11515368" y="6824901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0.36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12857083" y="6824901"/>
            <a:ext cx="99595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0.42</a:t>
            </a:r>
            <a:endParaRPr lang="en-US" sz="1300" dirty="0"/>
          </a:p>
        </p:txBody>
      </p:sp>
      <p:sp>
        <p:nvSpPr>
          <p:cNvPr id="28" name="Shape 25"/>
          <p:cNvSpPr/>
          <p:nvPr/>
        </p:nvSpPr>
        <p:spPr>
          <a:xfrm>
            <a:off x="606385" y="7208877"/>
            <a:ext cx="13417629" cy="7679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777835" y="7319129"/>
            <a:ext cx="995958" cy="54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Bank Deposits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2123361" y="7319129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0.26</a:t>
            </a:r>
            <a:endParaRPr lang="en-US" sz="1300" dirty="0"/>
          </a:p>
        </p:txBody>
      </p:sp>
      <p:sp>
        <p:nvSpPr>
          <p:cNvPr id="31" name="Text 28"/>
          <p:cNvSpPr/>
          <p:nvPr/>
        </p:nvSpPr>
        <p:spPr>
          <a:xfrm>
            <a:off x="3465076" y="7319129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0.17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4806791" y="7319129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0.38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6148507" y="7319129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0.37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7490222" y="7319129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1.00</a:t>
            </a:r>
            <a:endParaRPr lang="en-US" sz="1300" dirty="0"/>
          </a:p>
        </p:txBody>
      </p:sp>
      <p:sp>
        <p:nvSpPr>
          <p:cNvPr id="35" name="Text 32"/>
          <p:cNvSpPr/>
          <p:nvPr/>
        </p:nvSpPr>
        <p:spPr>
          <a:xfrm>
            <a:off x="8831937" y="7319129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0.84</a:t>
            </a:r>
            <a:endParaRPr lang="en-US" sz="1300" dirty="0"/>
          </a:p>
        </p:txBody>
      </p:sp>
      <p:sp>
        <p:nvSpPr>
          <p:cNvPr id="36" name="Text 33"/>
          <p:cNvSpPr/>
          <p:nvPr/>
        </p:nvSpPr>
        <p:spPr>
          <a:xfrm>
            <a:off x="10173653" y="7319129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0.75</a:t>
            </a:r>
            <a:endParaRPr lang="en-US" sz="1300" dirty="0"/>
          </a:p>
        </p:txBody>
      </p:sp>
      <p:sp>
        <p:nvSpPr>
          <p:cNvPr id="37" name="Text 34"/>
          <p:cNvSpPr/>
          <p:nvPr/>
        </p:nvSpPr>
        <p:spPr>
          <a:xfrm>
            <a:off x="11515368" y="7319129"/>
            <a:ext cx="99214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0.41</a:t>
            </a:r>
            <a:endParaRPr lang="en-US" sz="1300" dirty="0"/>
          </a:p>
        </p:txBody>
      </p:sp>
      <p:sp>
        <p:nvSpPr>
          <p:cNvPr id="38" name="Text 35"/>
          <p:cNvSpPr/>
          <p:nvPr/>
        </p:nvSpPr>
        <p:spPr>
          <a:xfrm>
            <a:off x="12857083" y="7319129"/>
            <a:ext cx="99595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0.44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694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416" y="2890718"/>
            <a:ext cx="4212431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Power BI Dashboard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63416" y="3701534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dashboard for visualizing customer profiles and financial patterns.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3416" y="4502348"/>
            <a:ext cx="6557010" cy="1366480"/>
          </a:xfrm>
          <a:prstGeom prst="roundRect">
            <a:avLst>
              <a:gd name="adj" fmla="val 8030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63416" y="4479488"/>
            <a:ext cx="6557010" cy="91440"/>
          </a:xfrm>
          <a:prstGeom prst="roundRect">
            <a:avLst>
              <a:gd name="adj" fmla="val 310965"/>
            </a:avLst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3657600" y="4218027"/>
            <a:ext cx="568643" cy="568643"/>
          </a:xfrm>
          <a:prstGeom prst="roundRect">
            <a:avLst>
              <a:gd name="adj" fmla="val 160804"/>
            </a:avLst>
          </a:prstGeom>
          <a:solidFill>
            <a:srgbClr val="16FFBB"/>
          </a:solidFill>
          <a:ln/>
        </p:spPr>
      </p:sp>
      <p:sp>
        <p:nvSpPr>
          <p:cNvPr id="8" name="Text 5"/>
          <p:cNvSpPr/>
          <p:nvPr/>
        </p:nvSpPr>
        <p:spPr>
          <a:xfrm>
            <a:off x="3828217" y="4360188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75824" y="4976217"/>
            <a:ext cx="2106216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Home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75824" y="5353169"/>
            <a:ext cx="613219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High-level overview of key metrics and navigation.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409974" y="4502348"/>
            <a:ext cx="6557010" cy="1366480"/>
          </a:xfrm>
          <a:prstGeom prst="roundRect">
            <a:avLst>
              <a:gd name="adj" fmla="val 8030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409974" y="4479488"/>
            <a:ext cx="6557010" cy="91440"/>
          </a:xfrm>
          <a:prstGeom prst="roundRect">
            <a:avLst>
              <a:gd name="adj" fmla="val 310965"/>
            </a:avLst>
          </a:prstGeom>
          <a:solidFill>
            <a:srgbClr val="29D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10404158" y="4218027"/>
            <a:ext cx="568643" cy="568643"/>
          </a:xfrm>
          <a:prstGeom prst="roundRect">
            <a:avLst>
              <a:gd name="adj" fmla="val 160804"/>
            </a:avLst>
          </a:prstGeom>
          <a:solidFill>
            <a:srgbClr val="16FFBB"/>
          </a:solidFill>
          <a:ln/>
        </p:spPr>
      </p:sp>
      <p:sp>
        <p:nvSpPr>
          <p:cNvPr id="14" name="Text 11"/>
          <p:cNvSpPr/>
          <p:nvPr/>
        </p:nvSpPr>
        <p:spPr>
          <a:xfrm>
            <a:off x="10574774" y="4360188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22381" y="4976217"/>
            <a:ext cx="2106216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Loan Analysis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622381" y="5353169"/>
            <a:ext cx="613219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Focuses on customer loan behavior and credit exposure.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63416" y="6342698"/>
            <a:ext cx="6557010" cy="1366480"/>
          </a:xfrm>
          <a:prstGeom prst="roundRect">
            <a:avLst>
              <a:gd name="adj" fmla="val 8030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63416" y="6319838"/>
            <a:ext cx="6557010" cy="91440"/>
          </a:xfrm>
          <a:prstGeom prst="roundRect">
            <a:avLst>
              <a:gd name="adj" fmla="val 310965"/>
            </a:avLst>
          </a:prstGeom>
          <a:solidFill>
            <a:srgbClr val="37A7E7"/>
          </a:solidFill>
          <a:ln/>
        </p:spPr>
      </p:sp>
      <p:sp>
        <p:nvSpPr>
          <p:cNvPr id="19" name="Shape 16"/>
          <p:cNvSpPr/>
          <p:nvPr/>
        </p:nvSpPr>
        <p:spPr>
          <a:xfrm>
            <a:off x="3657600" y="6058376"/>
            <a:ext cx="568643" cy="568643"/>
          </a:xfrm>
          <a:prstGeom prst="roundRect">
            <a:avLst>
              <a:gd name="adj" fmla="val 160804"/>
            </a:avLst>
          </a:prstGeom>
          <a:solidFill>
            <a:srgbClr val="16FFBB"/>
          </a:solidFill>
          <a:ln/>
        </p:spPr>
      </p:sp>
      <p:sp>
        <p:nvSpPr>
          <p:cNvPr id="20" name="Text 17"/>
          <p:cNvSpPr/>
          <p:nvPr/>
        </p:nvSpPr>
        <p:spPr>
          <a:xfrm>
            <a:off x="3828217" y="6200537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875824" y="6816566"/>
            <a:ext cx="2106216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Deposit Analysis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875824" y="7193518"/>
            <a:ext cx="613219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Analyzes deposit patterns and savings behavior.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7409974" y="6342698"/>
            <a:ext cx="6557010" cy="1366480"/>
          </a:xfrm>
          <a:prstGeom prst="roundRect">
            <a:avLst>
              <a:gd name="adj" fmla="val 8030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7409974" y="6319838"/>
            <a:ext cx="6557010" cy="91440"/>
          </a:xfrm>
          <a:prstGeom prst="roundRect">
            <a:avLst>
              <a:gd name="adj" fmla="val 310965"/>
            </a:avLst>
          </a:prstGeom>
          <a:solidFill>
            <a:srgbClr val="091231"/>
          </a:solidFill>
          <a:ln/>
        </p:spPr>
      </p:sp>
      <p:sp>
        <p:nvSpPr>
          <p:cNvPr id="25" name="Shape 22"/>
          <p:cNvSpPr/>
          <p:nvPr/>
        </p:nvSpPr>
        <p:spPr>
          <a:xfrm>
            <a:off x="10404158" y="6058376"/>
            <a:ext cx="568643" cy="568643"/>
          </a:xfrm>
          <a:prstGeom prst="roundRect">
            <a:avLst>
              <a:gd name="adj" fmla="val 160804"/>
            </a:avLst>
          </a:prstGeom>
          <a:solidFill>
            <a:srgbClr val="16FFBB"/>
          </a:solidFill>
          <a:ln/>
        </p:spPr>
      </p:sp>
      <p:sp>
        <p:nvSpPr>
          <p:cNvPr id="26" name="Text 23"/>
          <p:cNvSpPr/>
          <p:nvPr/>
        </p:nvSpPr>
        <p:spPr>
          <a:xfrm>
            <a:off x="10574774" y="6200537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7622381" y="6816566"/>
            <a:ext cx="2106216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Summary, Q&amp;A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7622381" y="7193518"/>
            <a:ext cx="613219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Consolidated insights and interactive data querying.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1875"/>
            <a:ext cx="602992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Loan &amp; Deposit Insights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014776"/>
            <a:ext cx="32435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Loan Analysis Dashboard</a:t>
            </a:r>
            <a:endParaRPr lang="en-US" sz="2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635329"/>
            <a:ext cx="6150054" cy="35923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650533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Visualizes loan distribution by banking relation, occupation, income band, and nationality.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2014776"/>
            <a:ext cx="36206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Deposit Analysis Dashboard</a:t>
            </a:r>
            <a:endParaRPr lang="en-US" sz="2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29" y="2635329"/>
            <a:ext cx="6150054" cy="3574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23929" y="648723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Illustrates deposit patterns by banking relation, occupation, income band, and nationality.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660" y="976313"/>
            <a:ext cx="6671310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 Methodology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08660" y="1842254"/>
            <a:ext cx="772668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pipeline to predict customer risk levels based on financial and demographic attributes.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2393990"/>
            <a:ext cx="1012388" cy="12147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23455" y="2596396"/>
            <a:ext cx="2249805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923455" y="2999065"/>
            <a:ext cx="65118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Created Total Balance, Credit Utilization, and Loan-to-Income Ratio.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3608784"/>
            <a:ext cx="1012388" cy="12147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23455" y="3811191"/>
            <a:ext cx="2249805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Preparation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923455" y="4213860"/>
            <a:ext cx="65118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Encoded categorical variables and standardized numerical features.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" y="4823579"/>
            <a:ext cx="1012388" cy="121479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23455" y="5025985"/>
            <a:ext cx="2249805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Development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923455" y="5428655"/>
            <a:ext cx="65118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Logistic Regression, Random Forest, and Gradient Boosting.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" y="6038374"/>
            <a:ext cx="1012388" cy="121479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23455" y="6240780"/>
            <a:ext cx="2249805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Evaluation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923455" y="6643449"/>
            <a:ext cx="65118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Evaluated using accuracy, precision, recall, F1-score, and ROC-AUC.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2025-12-29T09:42:45Z</dcterms:created>
  <dcterms:modified xsi:type="dcterms:W3CDTF">2025-12-29T09:42:45Z</dcterms:modified>
</cp:coreProperties>
</file>